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383" r:id="rId4"/>
    <p:sldId id="385" r:id="rId5"/>
    <p:sldId id="386" r:id="rId6"/>
    <p:sldId id="393" r:id="rId7"/>
    <p:sldId id="387" r:id="rId8"/>
    <p:sldId id="388" r:id="rId9"/>
    <p:sldId id="389" r:id="rId10"/>
    <p:sldId id="390" r:id="rId11"/>
    <p:sldId id="391" r:id="rId12"/>
    <p:sldId id="392" r:id="rId1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65E"/>
    <a:srgbClr val="FFFFFF"/>
    <a:srgbClr val="0093B2"/>
    <a:srgbClr val="000000"/>
    <a:srgbClr val="DCDDE0"/>
    <a:srgbClr val="525F6A"/>
    <a:srgbClr val="EBECEE"/>
    <a:srgbClr val="5B6770"/>
    <a:srgbClr val="005AA2"/>
    <a:srgbClr val="4B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0741B-B6CA-4920-9238-973109A2C58D}" v="1" dt="2023-08-30T15:57:40.87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6433" autoAdjust="0"/>
  </p:normalViewPr>
  <p:slideViewPr>
    <p:cSldViewPr showGuides="1">
      <p:cViewPr varScale="1">
        <p:scale>
          <a:sx n="103" d="100"/>
          <a:sy n="103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62" y="-11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llbach, D." userId="08232f74-7b3c-4212-9a94-d7b9f095f9cb" providerId="ADAL" clId="{6D10741B-B6CA-4920-9238-973109A2C58D}"/>
    <pc:docChg chg="custSel addSld modSld">
      <pc:chgData name="Kollbach, D." userId="08232f74-7b3c-4212-9a94-d7b9f095f9cb" providerId="ADAL" clId="{6D10741B-B6CA-4920-9238-973109A2C58D}" dt="2023-08-30T15:57:45.666" v="3"/>
      <pc:docMkLst>
        <pc:docMk/>
      </pc:docMkLst>
      <pc:sldChg chg="addSp delSp modSp new mod">
        <pc:chgData name="Kollbach, D." userId="08232f74-7b3c-4212-9a94-d7b9f095f9cb" providerId="ADAL" clId="{6D10741B-B6CA-4920-9238-973109A2C58D}" dt="2023-08-30T15:57:45.666" v="3"/>
        <pc:sldMkLst>
          <pc:docMk/>
          <pc:sldMk cId="1895355274" sldId="393"/>
        </pc:sldMkLst>
        <pc:spChg chg="mod">
          <ac:chgData name="Kollbach, D." userId="08232f74-7b3c-4212-9a94-d7b9f095f9cb" providerId="ADAL" clId="{6D10741B-B6CA-4920-9238-973109A2C58D}" dt="2023-08-30T15:57:45.666" v="3"/>
          <ac:spMkLst>
            <pc:docMk/>
            <pc:sldMk cId="1895355274" sldId="393"/>
            <ac:spMk id="2" creationId="{66123604-D85B-3CFF-E964-F823364A6B0C}"/>
          </ac:spMkLst>
        </pc:spChg>
        <pc:spChg chg="del">
          <ac:chgData name="Kollbach, D." userId="08232f74-7b3c-4212-9a94-d7b9f095f9cb" providerId="ADAL" clId="{6D10741B-B6CA-4920-9238-973109A2C58D}" dt="2023-08-30T15:57:40.388" v="1" actId="478"/>
          <ac:spMkLst>
            <pc:docMk/>
            <pc:sldMk cId="1895355274" sldId="393"/>
            <ac:spMk id="3" creationId="{7A39B3D8-1495-80F9-EAF8-68A71DCD192C}"/>
          </ac:spMkLst>
        </pc:spChg>
        <pc:spChg chg="add mod">
          <ac:chgData name="Kollbach, D." userId="08232f74-7b3c-4212-9a94-d7b9f095f9cb" providerId="ADAL" clId="{6D10741B-B6CA-4920-9238-973109A2C58D}" dt="2023-08-30T15:57:40.873" v="2"/>
          <ac:spMkLst>
            <pc:docMk/>
            <pc:sldMk cId="1895355274" sldId="393"/>
            <ac:spMk id="4" creationId="{B5D8EB65-CF8B-E4C8-6371-C1E3ECFA34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70BA3FD2-5D2B-41CE-BE7B-B5609541B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247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046250" cy="4964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r>
              <a:rPr lang="de-DE" dirty="0"/>
              <a:t>11.05.2015</a:t>
            </a: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bildplatzhalter 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2481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23528" y="1124744"/>
            <a:ext cx="8496944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Gras, draußen, Himmel, Pflanze enthält.&#10;&#10;Automatisch generierte Beschreibung">
            <a:extLst>
              <a:ext uri="{FF2B5EF4-FFF2-40B4-BE49-F238E27FC236}">
                <a16:creationId xmlns:a16="http://schemas.microsoft.com/office/drawing/2014/main" id="{8BDBA7AD-226B-5D74-0325-64EAE3DF7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1171794"/>
            <a:ext cx="8281433" cy="5221235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11560" y="2780928"/>
            <a:ext cx="8352929" cy="576064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4000" b="1" kern="1200" dirty="0">
                <a:solidFill>
                  <a:srgbClr val="A4D65E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340459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600" b="1" kern="1200" dirty="0">
                <a:solidFill>
                  <a:srgbClr val="0093B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3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23528" y="1124744"/>
            <a:ext cx="8496944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11560" y="2780928"/>
            <a:ext cx="8352929" cy="576064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4000" b="1" kern="1200" baseline="0" dirty="0">
                <a:solidFill>
                  <a:srgbClr val="A4D65E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Zwischenfolie 1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611560" y="340459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600" b="1" kern="1200" dirty="0">
                <a:solidFill>
                  <a:srgbClr val="0093B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2A7CC0-799E-E467-3793-B020133A2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1205753"/>
            <a:ext cx="8281433" cy="52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060" y="1340768"/>
            <a:ext cx="8352929" cy="5040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Textfolie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idx="1" hasCustomPrompt="1"/>
          </p:nvPr>
        </p:nvSpPr>
        <p:spPr>
          <a:xfrm>
            <a:off x="395536" y="2132856"/>
            <a:ext cx="8352928" cy="4320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Aufzählung Erste Ebene</a:t>
            </a:r>
          </a:p>
          <a:p>
            <a:pPr lvl="1"/>
            <a:r>
              <a:rPr lang="de-DE" dirty="0"/>
              <a:t>Aufzählung Zweite Ebene</a:t>
            </a:r>
          </a:p>
          <a:p>
            <a:pPr lvl="2"/>
            <a:r>
              <a:rPr lang="de-DE" dirty="0"/>
              <a:t>Aufzählung Dritte Ebene</a:t>
            </a:r>
          </a:p>
          <a:p>
            <a:pPr lvl="3"/>
            <a:r>
              <a:rPr lang="de-DE" dirty="0"/>
              <a:t>Aufzählung Vierte Ebene</a:t>
            </a:r>
          </a:p>
          <a:p>
            <a:pPr lvl="4"/>
            <a:r>
              <a:rPr lang="de-DE" dirty="0"/>
              <a:t>Aufzählung 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72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536" y="2132856"/>
            <a:ext cx="4752528" cy="4320480"/>
          </a:xfrm>
        </p:spPr>
        <p:txBody>
          <a:bodyPr/>
          <a:lstStyle>
            <a:lvl1pPr>
              <a:buClr>
                <a:srgbClr val="A4D65E"/>
              </a:buClr>
              <a:defRPr sz="2600" baseline="0">
                <a:solidFill>
                  <a:srgbClr val="5B6770"/>
                </a:solidFill>
              </a:defRPr>
            </a:lvl1pPr>
            <a:lvl2pPr marL="449263" indent="-180975">
              <a:buClr>
                <a:srgbClr val="0093B2"/>
              </a:buClr>
              <a:tabLst>
                <a:tab pos="449263" algn="l"/>
              </a:tabLst>
              <a:defRPr sz="2200" baseline="0">
                <a:solidFill>
                  <a:srgbClr val="5B6770"/>
                </a:solidFill>
              </a:defRPr>
            </a:lvl2pPr>
            <a:lvl3pPr marL="719138" indent="-269875">
              <a:buClr>
                <a:srgbClr val="005AA2"/>
              </a:buClr>
              <a:buFont typeface="Symbol" pitchFamily="18" charset="2"/>
              <a:buChar char="-"/>
              <a:defRPr>
                <a:solidFill>
                  <a:srgbClr val="5B6770"/>
                </a:solidFill>
              </a:defRPr>
            </a:lvl3pPr>
            <a:lvl4pPr marL="719138" indent="-269875">
              <a:defRPr>
                <a:solidFill>
                  <a:srgbClr val="5B6770"/>
                </a:solidFill>
              </a:defRPr>
            </a:lvl4pPr>
            <a:lvl5pPr marL="719138" indent="-269875"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de-DE" dirty="0"/>
              <a:t>Muster für wenig Text</a:t>
            </a:r>
          </a:p>
          <a:p>
            <a:pPr lvl="0"/>
            <a:r>
              <a:rPr lang="de-DE" dirty="0"/>
              <a:t>Großes Foto</a:t>
            </a:r>
          </a:p>
          <a:p>
            <a:pPr lvl="1"/>
            <a:r>
              <a:rPr lang="de-DE" dirty="0"/>
              <a:t>Auch Freisteller möglich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060" y="1340768"/>
            <a:ext cx="8352929" cy="5040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Fotofolie 2</a:t>
            </a:r>
          </a:p>
        </p:txBody>
      </p:sp>
      <p:sp>
        <p:nvSpPr>
          <p:cNvPr id="8" name="Abgerundetes Rechteck 7"/>
          <p:cNvSpPr/>
          <p:nvPr userDrawn="1"/>
        </p:nvSpPr>
        <p:spPr>
          <a:xfrm>
            <a:off x="5436096" y="2132856"/>
            <a:ext cx="3316830" cy="4320480"/>
          </a:xfrm>
          <a:prstGeom prst="roundRect">
            <a:avLst>
              <a:gd name="adj" fmla="val 10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BECEE"/>
              </a:solidFill>
            </a:endParaRPr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>
          <a:xfrm rot="20398656">
            <a:off x="5649250" y="3840110"/>
            <a:ext cx="3168352" cy="5760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4D65E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Platzhalterbild</a:t>
            </a:r>
          </a:p>
        </p:txBody>
      </p:sp>
    </p:spTree>
    <p:extLst>
      <p:ext uri="{BB962C8B-B14F-4D97-AF65-F5344CB8AC3E}">
        <p14:creationId xmlns:p14="http://schemas.microsoft.com/office/powerpoint/2010/main" val="34484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Tabellen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93626034"/>
              </p:ext>
            </p:extLst>
          </p:nvPr>
        </p:nvGraphicFramePr>
        <p:xfrm>
          <a:off x="395536" y="1988840"/>
          <a:ext cx="8352928" cy="2160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{21E4AEA4-8DFA-4A89-87EB-49C32662AFE0}</a:tableStyleId>
              </a:tblPr>
              <a:tblGrid>
                <a:gridCol w="103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488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2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dirty="0"/>
                        <a:t>4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Wert 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22">
                <a:tc gridSpan="8">
                  <a:txBody>
                    <a:bodyPr/>
                    <a:lstStyle/>
                    <a:p>
                      <a:endParaRPr lang="de-DE" sz="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8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Wert 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Wert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dirty="0">
                          <a:solidFill>
                            <a:schemeClr val="accent6"/>
                          </a:solidFill>
                        </a:rPr>
                        <a:t>Hervorhebung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88"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88">
                <a:tc>
                  <a:txBody>
                    <a:bodyPr/>
                    <a:lstStyle/>
                    <a:p>
                      <a:pPr algn="r"/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88"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40">
                <a:tc gridSpan="8">
                  <a:txBody>
                    <a:bodyPr/>
                    <a:lstStyle/>
                    <a:p>
                      <a:pPr algn="l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0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320480"/>
          </a:xfrm>
        </p:spPr>
        <p:txBody>
          <a:bodyPr/>
          <a:lstStyle>
            <a:lvl1pPr>
              <a:buClr>
                <a:srgbClr val="A4D65E"/>
              </a:buClr>
              <a:defRPr sz="2600">
                <a:solidFill>
                  <a:srgbClr val="5B6770"/>
                </a:solidFill>
              </a:defRPr>
            </a:lvl1pPr>
            <a:lvl2pPr marL="449263" indent="-180975">
              <a:buClr>
                <a:srgbClr val="0093B2"/>
              </a:buClr>
              <a:tabLst>
                <a:tab pos="449263" algn="l"/>
              </a:tabLst>
              <a:defRPr sz="2200">
                <a:solidFill>
                  <a:srgbClr val="5B6770"/>
                </a:solidFill>
              </a:defRPr>
            </a:lvl2pPr>
            <a:lvl3pPr marL="719138" indent="-269875">
              <a:buClr>
                <a:srgbClr val="005AA2"/>
              </a:buClr>
              <a:buFont typeface="Symbol" pitchFamily="18" charset="2"/>
              <a:buChar char="-"/>
              <a:defRPr>
                <a:solidFill>
                  <a:srgbClr val="5B6770"/>
                </a:solidFill>
              </a:defRPr>
            </a:lvl3pPr>
            <a:lvl4pPr marL="719138" indent="-269875">
              <a:defRPr>
                <a:solidFill>
                  <a:srgbClr val="5B6770"/>
                </a:solidFill>
              </a:defRPr>
            </a:lvl4pPr>
            <a:lvl5pPr marL="719138" indent="-269875">
              <a:defRPr>
                <a:solidFill>
                  <a:srgbClr val="5B677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5060" y="1340768"/>
            <a:ext cx="8352929" cy="5040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1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rgbClr val="EBECEE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43524" y="152400"/>
            <a:ext cx="8856000" cy="6588000"/>
          </a:xfrm>
          <a:prstGeom prst="roundRect">
            <a:avLst>
              <a:gd name="adj" fmla="val 10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060" y="1340768"/>
            <a:ext cx="8352929" cy="5040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352928" cy="4320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44000" cy="685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52400" y="152400"/>
            <a:ext cx="9144000" cy="6851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081D75C-5E08-B639-5649-77B8325E373F}"/>
              </a:ext>
            </a:extLst>
          </p:cNvPr>
          <p:cNvGrpSpPr/>
          <p:nvPr userDrawn="1"/>
        </p:nvGrpSpPr>
        <p:grpSpPr>
          <a:xfrm>
            <a:off x="378784" y="152400"/>
            <a:ext cx="8297672" cy="970805"/>
            <a:chOff x="378784" y="152400"/>
            <a:chExt cx="8297672" cy="970805"/>
          </a:xfrm>
        </p:grpSpPr>
        <p:cxnSp>
          <p:nvCxnSpPr>
            <p:cNvPr id="19" name="Gerade Verbindung 18"/>
            <p:cNvCxnSpPr>
              <a:cxnSpLocks/>
            </p:cNvCxnSpPr>
            <p:nvPr/>
          </p:nvCxnSpPr>
          <p:spPr>
            <a:xfrm>
              <a:off x="467544" y="979232"/>
              <a:ext cx="8208912" cy="1496"/>
            </a:xfrm>
            <a:prstGeom prst="line">
              <a:avLst/>
            </a:prstGeom>
            <a:ln w="57150">
              <a:solidFill>
                <a:srgbClr val="A4D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 descr="Ein Bild, das Symbol, Logo, Grafiken, Emblem enthält.&#10;&#10;Automatisch generierte Beschreibung">
              <a:extLst>
                <a:ext uri="{FF2B5EF4-FFF2-40B4-BE49-F238E27FC236}">
                  <a16:creationId xmlns:a16="http://schemas.microsoft.com/office/drawing/2014/main" id="{A76EC211-9DA4-6C0D-D8E5-4F22131925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73" b="9220"/>
            <a:stretch/>
          </p:blipFill>
          <p:spPr>
            <a:xfrm>
              <a:off x="7164288" y="152400"/>
              <a:ext cx="1188133" cy="970805"/>
            </a:xfrm>
            <a:prstGeom prst="rect">
              <a:avLst/>
            </a:prstGeom>
          </p:spPr>
        </p:pic>
        <p:pic>
          <p:nvPicPr>
            <p:cNvPr id="14" name="Grafik 13" descr="Ein Bild, das Text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C8DA90D8-5788-4333-68FC-8B21F18EF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4" y="331309"/>
              <a:ext cx="2105967" cy="571723"/>
            </a:xfrm>
            <a:prstGeom prst="rect">
              <a:avLst/>
            </a:prstGeom>
          </p:spPr>
        </p:pic>
        <p:pic>
          <p:nvPicPr>
            <p:cNvPr id="16" name="Grafik 15" descr="Ein Bild, das Text, Screenshot, Grafiken, Schrift enthält.&#10;&#10;Automatisch generierte Beschreibung">
              <a:extLst>
                <a:ext uri="{FF2B5EF4-FFF2-40B4-BE49-F238E27FC236}">
                  <a16:creationId xmlns:a16="http://schemas.microsoft.com/office/drawing/2014/main" id="{6A972C44-56BC-2BB9-05A6-4A0FA47494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4" t="38008" r="38569" b="38007"/>
            <a:stretch/>
          </p:blipFill>
          <p:spPr>
            <a:xfrm>
              <a:off x="3707428" y="404664"/>
              <a:ext cx="1728192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9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710" r:id="rId3"/>
    <p:sldLayoutId id="2147483709" r:id="rId4"/>
    <p:sldLayoutId id="2147483711" r:id="rId5"/>
    <p:sldLayoutId id="2147483712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200" b="1" kern="1200">
          <a:solidFill>
            <a:srgbClr val="A4D65E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A4D65E"/>
        </a:buClr>
        <a:buSzPct val="110000"/>
        <a:buFont typeface="Wingdings" panose="05000000000000000000" pitchFamily="2" charset="2"/>
        <a:buChar char="§"/>
        <a:defRPr sz="26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1pPr>
      <a:lvl2pPr marL="449263" indent="-180975" algn="l" defTabSz="914400" rtl="0" eaLnBrk="1" latinLnBrk="0" hangingPunct="1">
        <a:spcBef>
          <a:spcPct val="20000"/>
        </a:spcBef>
        <a:buClr>
          <a:srgbClr val="0093B2"/>
        </a:buClr>
        <a:buFont typeface="Wingdings" panose="05000000000000000000" pitchFamily="2" charset="2"/>
        <a:buChar char="§"/>
        <a:defRPr sz="22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2pPr>
      <a:lvl3pPr marL="719138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3pPr>
      <a:lvl4pPr marL="719138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4pPr>
      <a:lvl5pPr marL="719138" indent="-26987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8">
            <a:extLst>
              <a:ext uri="{FF2B5EF4-FFF2-40B4-BE49-F238E27FC236}">
                <a16:creationId xmlns:a16="http://schemas.microsoft.com/office/drawing/2014/main" id="{38D7C75C-2CD1-4680-E153-8C2EDF71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0" y="2780928"/>
            <a:ext cx="8352929" cy="576064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4000" b="1" kern="1200" dirty="0">
                <a:solidFill>
                  <a:srgbClr val="A4D65E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Info-Veranstaltung 30.08.2023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1D1B62A-3C67-2FD1-D53E-5174401148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560" y="340459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600" b="1" kern="1200" dirty="0">
                <a:solidFill>
                  <a:srgbClr val="0093B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Energetisches Quartierskonzept für Emsbüren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7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B4AC8-9FFB-9B99-EBBC-F8C9763D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Wärmequartier 3 Emsbüren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C669CB-2136-925B-3789-1A6AB3BF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44824"/>
            <a:ext cx="2699643" cy="48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2D2DD-D162-B5AE-081D-49AF3B05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1B7563F9-81DB-70F2-41FD-529E66FDE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" y="2684729"/>
            <a:ext cx="8784984" cy="28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DA7BE-92FF-E4F3-AD3A-3BDCDD10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Geschätzte Kosten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1966B67-795C-7E07-4EAE-E25E40E8C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9854"/>
              </p:ext>
            </p:extLst>
          </p:nvPr>
        </p:nvGraphicFramePr>
        <p:xfrm>
          <a:off x="395536" y="3056267"/>
          <a:ext cx="8358136" cy="1812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488573956"/>
                    </a:ext>
                  </a:extLst>
                </a:gridCol>
                <a:gridCol w="807067">
                  <a:extLst>
                    <a:ext uri="{9D8B030D-6E8A-4147-A177-3AD203B41FA5}">
                      <a16:colId xmlns:a16="http://schemas.microsoft.com/office/drawing/2014/main" val="639332649"/>
                    </a:ext>
                  </a:extLst>
                </a:gridCol>
                <a:gridCol w="1020559">
                  <a:extLst>
                    <a:ext uri="{9D8B030D-6E8A-4147-A177-3AD203B41FA5}">
                      <a16:colId xmlns:a16="http://schemas.microsoft.com/office/drawing/2014/main" val="2290292842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42418726"/>
                    </a:ext>
                  </a:extLst>
                </a:gridCol>
                <a:gridCol w="954468">
                  <a:extLst>
                    <a:ext uri="{9D8B030D-6E8A-4147-A177-3AD203B41FA5}">
                      <a16:colId xmlns:a16="http://schemas.microsoft.com/office/drawing/2014/main" val="554423743"/>
                    </a:ext>
                  </a:extLst>
                </a:gridCol>
                <a:gridCol w="954468">
                  <a:extLst>
                    <a:ext uri="{9D8B030D-6E8A-4147-A177-3AD203B41FA5}">
                      <a16:colId xmlns:a16="http://schemas.microsoft.com/office/drawing/2014/main" val="4227553985"/>
                    </a:ext>
                  </a:extLst>
                </a:gridCol>
                <a:gridCol w="1088958">
                  <a:extLst>
                    <a:ext uri="{9D8B030D-6E8A-4147-A177-3AD203B41FA5}">
                      <a16:colId xmlns:a16="http://schemas.microsoft.com/office/drawing/2014/main" val="3756901996"/>
                    </a:ext>
                  </a:extLst>
                </a:gridCol>
              </a:tblGrid>
              <a:tr h="414442"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6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Gesamt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99130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Gesamtkosten*</a:t>
                      </a:r>
                      <a:r>
                        <a:rPr lang="de-DE" sz="2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90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260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260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100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sng" strike="noStrike" dirty="0">
                          <a:solidFill>
                            <a:srgbClr val="0093B2"/>
                          </a:solidFill>
                          <a:effectLst/>
                          <a:latin typeface="+mn-lt"/>
                        </a:rPr>
                        <a:t>810 </a:t>
                      </a:r>
                      <a:r>
                        <a:rPr lang="de-DE" sz="2000" b="0" u="sng" strike="noStrike" dirty="0">
                          <a:effectLst/>
                          <a:latin typeface="+mn-lt"/>
                        </a:rPr>
                        <a:t>T€</a:t>
                      </a:r>
                      <a:endParaRPr lang="de-DE" sz="20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10413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Kosten Kommune*</a:t>
                      </a:r>
                      <a:r>
                        <a:rPr lang="de-DE" sz="2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23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47,5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47,5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35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sng" strike="noStrike" dirty="0">
                          <a:effectLst/>
                          <a:latin typeface="+mn-lt"/>
                        </a:rPr>
                        <a:t>153 T€*</a:t>
                      </a:r>
                      <a:r>
                        <a:rPr lang="de-DE" sz="2000" b="0" u="sng" strike="noStrike" baseline="30000" dirty="0">
                          <a:effectLst/>
                          <a:latin typeface="+mn-lt"/>
                        </a:rPr>
                        <a:t>4</a:t>
                      </a:r>
                      <a:endParaRPr lang="de-DE" sz="20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61965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Kosten SWSE*</a:t>
                      </a:r>
                      <a:r>
                        <a:rPr lang="de-DE" sz="2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40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40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40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u="none" strike="noStrike" dirty="0">
                          <a:effectLst/>
                          <a:latin typeface="+mn-lt"/>
                        </a:rPr>
                        <a:t>0 T€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u="sng" strike="noStrike" dirty="0">
                          <a:effectLst/>
                          <a:latin typeface="+mn-lt"/>
                        </a:rPr>
                        <a:t>120 T€</a:t>
                      </a:r>
                      <a:endParaRPr lang="de-DE" sz="20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</p:txBody>
      </p:sp>
      <p:pic>
        <p:nvPicPr>
          <p:cNvPr id="3" name="Inhaltsplatzhalter 3" descr="Bildschirmausschnitt">
            <a:extLst>
              <a:ext uri="{FF2B5EF4-FFF2-40B4-BE49-F238E27FC236}">
                <a16:creationId xmlns:a16="http://schemas.microsoft.com/office/drawing/2014/main" id="{ACCCF749-50C7-98A3-E35A-D1B9C0FE1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2330002"/>
            <a:ext cx="8353425" cy="3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2773C3B-0EEE-DD6E-F471-35E4D35E7DCC}"/>
              </a:ext>
            </a:extLst>
          </p:cNvPr>
          <p:cNvCxnSpPr>
            <a:cxnSpLocks/>
          </p:cNvCxnSpPr>
          <p:nvPr/>
        </p:nvCxnSpPr>
        <p:spPr>
          <a:xfrm>
            <a:off x="1163401" y="3501008"/>
            <a:ext cx="6876432" cy="0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9D00AAD-9B4A-8757-A102-AFB552CB7C5A}"/>
              </a:ext>
            </a:extLst>
          </p:cNvPr>
          <p:cNvCxnSpPr>
            <a:cxnSpLocks/>
          </p:cNvCxnSpPr>
          <p:nvPr/>
        </p:nvCxnSpPr>
        <p:spPr>
          <a:xfrm flipV="1">
            <a:off x="1115616" y="3177239"/>
            <a:ext cx="0" cy="338808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3226EF-09A7-6230-4129-4259B3E5BF9E}"/>
              </a:ext>
            </a:extLst>
          </p:cNvPr>
          <p:cNvGrpSpPr/>
          <p:nvPr/>
        </p:nvGrpSpPr>
        <p:grpSpPr>
          <a:xfrm>
            <a:off x="262969" y="1974368"/>
            <a:ext cx="1872208" cy="1208923"/>
            <a:chOff x="1269" y="0"/>
            <a:chExt cx="2661756" cy="1208923"/>
          </a:xfrm>
          <a:noFill/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CE1B19D7-9C70-7AF9-9CC1-2937FCC88294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4D65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Rechteck: abgerundete Ecken 4">
              <a:extLst>
                <a:ext uri="{FF2B5EF4-FFF2-40B4-BE49-F238E27FC236}">
                  <a16:creationId xmlns:a16="http://schemas.microsoft.com/office/drawing/2014/main" id="{1FCA725B-6D27-C2AC-4BE2-8C946CBEA12F}"/>
                </a:ext>
              </a:extLst>
            </p:cNvPr>
            <p:cNvSpPr txBox="1"/>
            <p:nvPr/>
          </p:nvSpPr>
          <p:spPr>
            <a:xfrm>
              <a:off x="36677" y="35408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Stadt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Bad Bentheim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DF6E9E8-3028-15F4-2E68-D68795A6066D}"/>
              </a:ext>
            </a:extLst>
          </p:cNvPr>
          <p:cNvCxnSpPr>
            <a:cxnSpLocks/>
          </p:cNvCxnSpPr>
          <p:nvPr/>
        </p:nvCxnSpPr>
        <p:spPr>
          <a:xfrm flipV="1">
            <a:off x="3395649" y="3177239"/>
            <a:ext cx="0" cy="338808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C488C84-E3CB-2259-2E77-2D66E999F6CE}"/>
              </a:ext>
            </a:extLst>
          </p:cNvPr>
          <p:cNvCxnSpPr>
            <a:cxnSpLocks/>
          </p:cNvCxnSpPr>
          <p:nvPr/>
        </p:nvCxnSpPr>
        <p:spPr>
          <a:xfrm flipV="1">
            <a:off x="5699905" y="3177239"/>
            <a:ext cx="0" cy="338808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B90D62C-A2E5-AA0E-E569-F325ABB94E7B}"/>
              </a:ext>
            </a:extLst>
          </p:cNvPr>
          <p:cNvCxnSpPr>
            <a:cxnSpLocks/>
          </p:cNvCxnSpPr>
          <p:nvPr/>
        </p:nvCxnSpPr>
        <p:spPr>
          <a:xfrm flipV="1">
            <a:off x="8033777" y="3177239"/>
            <a:ext cx="0" cy="338808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1857540-A010-9486-6265-304DBC4B7DB1}"/>
              </a:ext>
            </a:extLst>
          </p:cNvPr>
          <p:cNvGrpSpPr/>
          <p:nvPr/>
        </p:nvGrpSpPr>
        <p:grpSpPr>
          <a:xfrm>
            <a:off x="2543222" y="1974368"/>
            <a:ext cx="1872208" cy="1208923"/>
            <a:chOff x="1269" y="0"/>
            <a:chExt cx="2661756" cy="1208923"/>
          </a:xfrm>
          <a:noFill/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FD591B57-03BB-740D-D579-03B633323BC0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4D65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hteck: abgerundete Ecken 4">
              <a:extLst>
                <a:ext uri="{FF2B5EF4-FFF2-40B4-BE49-F238E27FC236}">
                  <a16:creationId xmlns:a16="http://schemas.microsoft.com/office/drawing/2014/main" id="{BEA00124-4146-C2D2-D524-39D7E9A6D347}"/>
                </a:ext>
              </a:extLst>
            </p:cNvPr>
            <p:cNvSpPr txBox="1"/>
            <p:nvPr/>
          </p:nvSpPr>
          <p:spPr>
            <a:xfrm>
              <a:off x="36677" y="35408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Samtgemeinde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Schüttorf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758C768-0265-34A4-A1E2-35A41ECFF949}"/>
              </a:ext>
            </a:extLst>
          </p:cNvPr>
          <p:cNvGrpSpPr/>
          <p:nvPr/>
        </p:nvGrpSpPr>
        <p:grpSpPr>
          <a:xfrm>
            <a:off x="4823475" y="1974368"/>
            <a:ext cx="1872208" cy="1208923"/>
            <a:chOff x="1269" y="0"/>
            <a:chExt cx="2661756" cy="1208923"/>
          </a:xfrm>
          <a:noFill/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4C05DD89-E819-5543-4974-068BE77BB842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4D65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hteck: abgerundete Ecken 4">
              <a:extLst>
                <a:ext uri="{FF2B5EF4-FFF2-40B4-BE49-F238E27FC236}">
                  <a16:creationId xmlns:a16="http://schemas.microsoft.com/office/drawing/2014/main" id="{47399626-CF3E-BAE1-BF6B-51BDD193F2BC}"/>
                </a:ext>
              </a:extLst>
            </p:cNvPr>
            <p:cNvSpPr txBox="1"/>
            <p:nvPr/>
          </p:nvSpPr>
          <p:spPr>
            <a:xfrm>
              <a:off x="36677" y="35408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Gemeinde Salzbergen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CA029A7-A811-CE55-ECA7-C00684524C61}"/>
              </a:ext>
            </a:extLst>
          </p:cNvPr>
          <p:cNvGrpSpPr/>
          <p:nvPr/>
        </p:nvGrpSpPr>
        <p:grpSpPr>
          <a:xfrm>
            <a:off x="7103729" y="1974368"/>
            <a:ext cx="1872208" cy="1208923"/>
            <a:chOff x="1269" y="0"/>
            <a:chExt cx="2661756" cy="1208923"/>
          </a:xfrm>
          <a:noFill/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D119257-F57D-140F-C384-2582D0F79541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4D65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Rechteck: abgerundete Ecken 4">
              <a:extLst>
                <a:ext uri="{FF2B5EF4-FFF2-40B4-BE49-F238E27FC236}">
                  <a16:creationId xmlns:a16="http://schemas.microsoft.com/office/drawing/2014/main" id="{3E87A6F7-B18E-7665-02C9-18858D45E34B}"/>
                </a:ext>
              </a:extLst>
            </p:cNvPr>
            <p:cNvSpPr txBox="1"/>
            <p:nvPr/>
          </p:nvSpPr>
          <p:spPr>
            <a:xfrm>
              <a:off x="36677" y="35408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Gemeinde Emsbüren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FE701F7-709F-3FEF-6D93-328B85479DD1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4585141" y="3486691"/>
            <a:ext cx="2303" cy="395498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98C7CC9-F851-E2A7-DF3B-0A5C39A2511F}"/>
              </a:ext>
            </a:extLst>
          </p:cNvPr>
          <p:cNvCxnSpPr>
            <a:cxnSpLocks/>
          </p:cNvCxnSpPr>
          <p:nvPr/>
        </p:nvCxnSpPr>
        <p:spPr>
          <a:xfrm flipV="1">
            <a:off x="4572000" y="4870846"/>
            <a:ext cx="0" cy="338808"/>
          </a:xfrm>
          <a:prstGeom prst="line">
            <a:avLst/>
          </a:prstGeom>
          <a:ln w="41275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18DC822-55F1-A559-AB9C-9601FE736135}"/>
              </a:ext>
            </a:extLst>
          </p:cNvPr>
          <p:cNvGrpSpPr/>
          <p:nvPr/>
        </p:nvGrpSpPr>
        <p:grpSpPr>
          <a:xfrm>
            <a:off x="2339751" y="5227123"/>
            <a:ext cx="4343243" cy="1208923"/>
            <a:chOff x="1269" y="0"/>
            <a:chExt cx="2661756" cy="1208923"/>
          </a:xfrm>
          <a:noFill/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D723E1C8-BB80-63F6-3F79-16FA0E62303F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5B677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Rechteck: abgerundete Ecken 4">
              <a:extLst>
                <a:ext uri="{FF2B5EF4-FFF2-40B4-BE49-F238E27FC236}">
                  <a16:creationId xmlns:a16="http://schemas.microsoft.com/office/drawing/2014/main" id="{02489057-7D90-E49B-B765-AE34374D50D0}"/>
                </a:ext>
              </a:extLst>
            </p:cNvPr>
            <p:cNvSpPr txBox="1"/>
            <p:nvPr/>
          </p:nvSpPr>
          <p:spPr>
            <a:xfrm>
              <a:off x="36677" y="35408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TAV-</a:t>
              </a: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Dienstleistungs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67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GmbH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5EF93718-50E9-DA32-5B08-D47EF5BD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19" y="3882189"/>
            <a:ext cx="4125850" cy="970788"/>
          </a:xfrm>
          <a:prstGeom prst="rect">
            <a:avLst/>
          </a:prstGeom>
        </p:spPr>
      </p:pic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FB062E1A-3A67-3CE2-DDC4-D1754CBE7F53}"/>
              </a:ext>
            </a:extLst>
          </p:cNvPr>
          <p:cNvSpPr/>
          <p:nvPr/>
        </p:nvSpPr>
        <p:spPr>
          <a:xfrm>
            <a:off x="2339752" y="3882189"/>
            <a:ext cx="4343243" cy="988658"/>
          </a:xfrm>
          <a:prstGeom prst="roundRect">
            <a:avLst>
              <a:gd name="adj" fmla="val 10000"/>
            </a:avLst>
          </a:prstGeom>
          <a:noFill/>
          <a:ln>
            <a:solidFill>
              <a:srgbClr val="0094B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806A94-AD3E-E694-8633-422521F3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60" y="1340768"/>
            <a:ext cx="8352929" cy="504056"/>
          </a:xfrm>
        </p:spPr>
        <p:txBody>
          <a:bodyPr/>
          <a:lstStyle/>
          <a:p>
            <a:r>
              <a:rPr lang="de-DE" dirty="0"/>
              <a:t>Vorstellung</a:t>
            </a:r>
          </a:p>
        </p:txBody>
      </p:sp>
    </p:spTree>
    <p:extLst>
      <p:ext uri="{BB962C8B-B14F-4D97-AF65-F5344CB8AC3E}">
        <p14:creationId xmlns:p14="http://schemas.microsoft.com/office/powerpoint/2010/main" val="41622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Vertriebsgebiet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14817" y="2060848"/>
            <a:ext cx="8352928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de-DE" sz="22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B69E9BE-CCD5-491B-8B41-A3A3D0788D70}"/>
              </a:ext>
            </a:extLst>
          </p:cNvPr>
          <p:cNvSpPr txBox="1">
            <a:spLocks/>
          </p:cNvSpPr>
          <p:nvPr/>
        </p:nvSpPr>
        <p:spPr>
          <a:xfrm>
            <a:off x="934883" y="6093296"/>
            <a:ext cx="7273284" cy="5040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4D65E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sz="2400" dirty="0"/>
              <a:t>Tag für Tag versorgen wir über 10.000 Stromkunden und 6.500 Haushalte mit Erdgas</a:t>
            </a:r>
          </a:p>
        </p:txBody>
      </p:sp>
      <p:pic>
        <p:nvPicPr>
          <p:cNvPr id="6" name="Picture 2" descr="https://www.swse.de/fileadmin/media/1_Unternehmen/grafik_swse_vertriebsgebiet_840x400px_V2.jpg">
            <a:extLst>
              <a:ext uri="{FF2B5EF4-FFF2-40B4-BE49-F238E27FC236}">
                <a16:creationId xmlns:a16="http://schemas.microsoft.com/office/drawing/2014/main" id="{FB336DB4-35B8-7773-EB51-52AE0952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901" y="1988840"/>
            <a:ext cx="800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 – Daten - Fakten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40AE7B2-5699-FE78-97DC-09D319F61E27}"/>
              </a:ext>
            </a:extLst>
          </p:cNvPr>
          <p:cNvGrpSpPr/>
          <p:nvPr/>
        </p:nvGrpSpPr>
        <p:grpSpPr>
          <a:xfrm>
            <a:off x="5382509" y="1936264"/>
            <a:ext cx="2652511" cy="432291"/>
            <a:chOff x="1269" y="0"/>
            <a:chExt cx="2661756" cy="1208923"/>
          </a:xfrm>
          <a:noFill/>
        </p:grpSpPr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1F838094-AEC8-B47B-AFA9-4DB97FB9B67B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4D65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7" name="Rechteck: abgerundete Ecken 4">
              <a:extLst>
                <a:ext uri="{FF2B5EF4-FFF2-40B4-BE49-F238E27FC236}">
                  <a16:creationId xmlns:a16="http://schemas.microsoft.com/office/drawing/2014/main" id="{8FD9AE4D-A3C8-97D3-64A0-3EE09B921304}"/>
                </a:ext>
              </a:extLst>
            </p:cNvPr>
            <p:cNvSpPr txBox="1"/>
            <p:nvPr/>
          </p:nvSpPr>
          <p:spPr>
            <a:xfrm>
              <a:off x="36677" y="35408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200" b="1" kern="1200" dirty="0">
                  <a:solidFill>
                    <a:srgbClr val="5B6770"/>
                  </a:solidFill>
                </a:rPr>
                <a:t>SWSE</a:t>
              </a:r>
              <a:endParaRPr lang="de-DE" sz="2200" b="0" kern="1200" dirty="0">
                <a:solidFill>
                  <a:srgbClr val="5B6770"/>
                </a:solidFill>
              </a:endParaRP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67C41C00-6682-F265-9AC9-437A24102C0B}"/>
              </a:ext>
            </a:extLst>
          </p:cNvPr>
          <p:cNvGrpSpPr/>
          <p:nvPr/>
        </p:nvGrpSpPr>
        <p:grpSpPr>
          <a:xfrm>
            <a:off x="2391500" y="1936021"/>
            <a:ext cx="2523121" cy="432291"/>
            <a:chOff x="1269" y="0"/>
            <a:chExt cx="2661756" cy="1208923"/>
          </a:xfrm>
          <a:noFill/>
        </p:grpSpPr>
        <p:sp>
          <p:nvSpPr>
            <p:cNvPr id="79" name="Rechteck: abgerundete Ecken 78">
              <a:extLst>
                <a:ext uri="{FF2B5EF4-FFF2-40B4-BE49-F238E27FC236}">
                  <a16:creationId xmlns:a16="http://schemas.microsoft.com/office/drawing/2014/main" id="{9FBD4B3C-229C-D972-1C02-D7883AE632A7}"/>
                </a:ext>
              </a:extLst>
            </p:cNvPr>
            <p:cNvSpPr/>
            <p:nvPr/>
          </p:nvSpPr>
          <p:spPr>
            <a:xfrm>
              <a:off x="1269" y="0"/>
              <a:ext cx="2661756" cy="12089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94B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0" name="Rechteck: abgerundete Ecken 4">
              <a:extLst>
                <a:ext uri="{FF2B5EF4-FFF2-40B4-BE49-F238E27FC236}">
                  <a16:creationId xmlns:a16="http://schemas.microsoft.com/office/drawing/2014/main" id="{F931A989-76A2-7DB3-B1FF-9B85D2062F98}"/>
                </a:ext>
              </a:extLst>
            </p:cNvPr>
            <p:cNvSpPr txBox="1"/>
            <p:nvPr/>
          </p:nvSpPr>
          <p:spPr>
            <a:xfrm>
              <a:off x="36677" y="35409"/>
              <a:ext cx="2590940" cy="11381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200" b="1" kern="1200" dirty="0">
                  <a:solidFill>
                    <a:srgbClr val="5B6770"/>
                  </a:solidFill>
                </a:rPr>
                <a:t>TAV</a:t>
              </a:r>
              <a:endParaRPr lang="de-DE" sz="2200" b="0" kern="1200" dirty="0">
                <a:solidFill>
                  <a:srgbClr val="5B6770"/>
                </a:solidFill>
              </a:endParaRP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8BAFD91-6B77-F536-D34E-A07948101F4E}"/>
              </a:ext>
            </a:extLst>
          </p:cNvPr>
          <p:cNvGrpSpPr/>
          <p:nvPr/>
        </p:nvGrpSpPr>
        <p:grpSpPr>
          <a:xfrm>
            <a:off x="486088" y="3003062"/>
            <a:ext cx="7672455" cy="497946"/>
            <a:chOff x="208782" y="2204863"/>
            <a:chExt cx="8539682" cy="576065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5A8880B8-02A8-1C40-B395-B9CFACC466A7}"/>
                </a:ext>
              </a:extLst>
            </p:cNvPr>
            <p:cNvGrpSpPr/>
            <p:nvPr/>
          </p:nvGrpSpPr>
          <p:grpSpPr>
            <a:xfrm>
              <a:off x="208782" y="2204863"/>
              <a:ext cx="8539682" cy="576065"/>
              <a:chOff x="1269" y="0"/>
              <a:chExt cx="2661756" cy="1208923"/>
            </a:xfrm>
            <a:noFill/>
          </p:grpSpPr>
          <p:sp>
            <p:nvSpPr>
              <p:cNvPr id="89" name="Rechteck: abgerundete Ecken 88">
                <a:extLst>
                  <a:ext uri="{FF2B5EF4-FFF2-40B4-BE49-F238E27FC236}">
                    <a16:creationId xmlns:a16="http://schemas.microsoft.com/office/drawing/2014/main" id="{C316D9DE-A9D7-1550-0C33-08C4F0699990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Rechteck: abgerundete Ecken 4">
                <a:extLst>
                  <a:ext uri="{FF2B5EF4-FFF2-40B4-BE49-F238E27FC236}">
                    <a16:creationId xmlns:a16="http://schemas.microsoft.com/office/drawing/2014/main" id="{C82FFC68-5C06-5624-7091-8DCF18A25001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b="1" kern="1200" dirty="0">
                    <a:solidFill>
                      <a:srgbClr val="5B6770"/>
                    </a:solidFill>
                  </a:rPr>
                  <a:t>Bilanzsumme</a:t>
                </a:r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119152D6-087D-AB72-E657-9D93F4E663B0}"/>
                </a:ext>
              </a:extLst>
            </p:cNvPr>
            <p:cNvGrpSpPr/>
            <p:nvPr/>
          </p:nvGrpSpPr>
          <p:grpSpPr>
            <a:xfrm>
              <a:off x="2323034" y="2294301"/>
              <a:ext cx="2808312" cy="412361"/>
              <a:chOff x="1269" y="0"/>
              <a:chExt cx="2661756" cy="1208923"/>
            </a:xfrm>
            <a:noFill/>
          </p:grpSpPr>
          <p:sp>
            <p:nvSpPr>
              <p:cNvPr id="87" name="Rechteck: abgerundete Ecken 86">
                <a:extLst>
                  <a:ext uri="{FF2B5EF4-FFF2-40B4-BE49-F238E27FC236}">
                    <a16:creationId xmlns:a16="http://schemas.microsoft.com/office/drawing/2014/main" id="{2B51B342-CF12-3D7C-DE2E-DACCCE5A93D6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Rechteck: abgerundete Ecken 4">
                <a:extLst>
                  <a:ext uri="{FF2B5EF4-FFF2-40B4-BE49-F238E27FC236}">
                    <a16:creationId xmlns:a16="http://schemas.microsoft.com/office/drawing/2014/main" id="{7AB9BD94-4305-42FB-9B3F-7710B8A5393A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63 Mio. €</a:t>
                </a:r>
              </a:p>
            </p:txBody>
          </p:sp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B9DC4B33-9A69-CE59-1FA9-A0670177EF7C}"/>
                </a:ext>
              </a:extLst>
            </p:cNvPr>
            <p:cNvGrpSpPr/>
            <p:nvPr/>
          </p:nvGrpSpPr>
          <p:grpSpPr>
            <a:xfrm>
              <a:off x="5652120" y="2286716"/>
              <a:ext cx="2952328" cy="412361"/>
              <a:chOff x="1269" y="0"/>
              <a:chExt cx="2661756" cy="1208923"/>
            </a:xfrm>
            <a:noFill/>
          </p:grpSpPr>
          <p:sp>
            <p:nvSpPr>
              <p:cNvPr id="85" name="Rechteck: abgerundete Ecken 84">
                <a:extLst>
                  <a:ext uri="{FF2B5EF4-FFF2-40B4-BE49-F238E27FC236}">
                    <a16:creationId xmlns:a16="http://schemas.microsoft.com/office/drawing/2014/main" id="{51D4AFC6-4944-0CFB-B9D5-89BB71C7B14B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Rechteck: abgerundete Ecken 4">
                <a:extLst>
                  <a:ext uri="{FF2B5EF4-FFF2-40B4-BE49-F238E27FC236}">
                    <a16:creationId xmlns:a16="http://schemas.microsoft.com/office/drawing/2014/main" id="{EF685832-42E6-EA26-C462-00DD6D48D7DB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49 Mio. €</a:t>
                </a:r>
              </a:p>
            </p:txBody>
          </p:sp>
        </p:grp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21EE3F0C-A824-D4C6-91CC-85DF5F8946FB}"/>
              </a:ext>
            </a:extLst>
          </p:cNvPr>
          <p:cNvGrpSpPr/>
          <p:nvPr/>
        </p:nvGrpSpPr>
        <p:grpSpPr>
          <a:xfrm>
            <a:off x="486088" y="3579126"/>
            <a:ext cx="7672455" cy="497946"/>
            <a:chOff x="208782" y="2820447"/>
            <a:chExt cx="8539682" cy="576065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1D0BD7AD-3095-C85E-A3EC-ED5D5FB56F36}"/>
                </a:ext>
              </a:extLst>
            </p:cNvPr>
            <p:cNvGrpSpPr/>
            <p:nvPr/>
          </p:nvGrpSpPr>
          <p:grpSpPr>
            <a:xfrm>
              <a:off x="208782" y="2820447"/>
              <a:ext cx="8539682" cy="576065"/>
              <a:chOff x="1269" y="0"/>
              <a:chExt cx="2661756" cy="1208923"/>
            </a:xfrm>
            <a:noFill/>
          </p:grpSpPr>
          <p:sp>
            <p:nvSpPr>
              <p:cNvPr id="99" name="Rechteck: abgerundete Ecken 98">
                <a:extLst>
                  <a:ext uri="{FF2B5EF4-FFF2-40B4-BE49-F238E27FC236}">
                    <a16:creationId xmlns:a16="http://schemas.microsoft.com/office/drawing/2014/main" id="{61B40CCD-E53D-2FE6-3589-B0461BF6E601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Rechteck: abgerundete Ecken 4">
                <a:extLst>
                  <a:ext uri="{FF2B5EF4-FFF2-40B4-BE49-F238E27FC236}">
                    <a16:creationId xmlns:a16="http://schemas.microsoft.com/office/drawing/2014/main" id="{25D6A6FE-41B3-5140-D9B0-F4938A1F607E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b="1" kern="1200" dirty="0">
                    <a:solidFill>
                      <a:srgbClr val="5B6770"/>
                    </a:solidFill>
                  </a:rPr>
                  <a:t>Umsatz</a:t>
                </a:r>
              </a:p>
            </p:txBody>
          </p:sp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20C5F1A0-9E17-2CD3-5E0E-C1A576303A12}"/>
                </a:ext>
              </a:extLst>
            </p:cNvPr>
            <p:cNvGrpSpPr/>
            <p:nvPr/>
          </p:nvGrpSpPr>
          <p:grpSpPr>
            <a:xfrm>
              <a:off x="2323034" y="2914720"/>
              <a:ext cx="2808312" cy="412361"/>
              <a:chOff x="1269" y="0"/>
              <a:chExt cx="2661756" cy="1208923"/>
            </a:xfrm>
            <a:noFill/>
          </p:grpSpPr>
          <p:sp>
            <p:nvSpPr>
              <p:cNvPr id="97" name="Rechteck: abgerundete Ecken 96">
                <a:extLst>
                  <a:ext uri="{FF2B5EF4-FFF2-40B4-BE49-F238E27FC236}">
                    <a16:creationId xmlns:a16="http://schemas.microsoft.com/office/drawing/2014/main" id="{EF8CAB33-0C6E-FD80-AE77-8AA813346289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Rechteck: abgerundete Ecken 4">
                <a:extLst>
                  <a:ext uri="{FF2B5EF4-FFF2-40B4-BE49-F238E27FC236}">
                    <a16:creationId xmlns:a16="http://schemas.microsoft.com/office/drawing/2014/main" id="{9D54387D-E137-146A-E7FC-72D9CCD7EE42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13 Mio. €</a:t>
                </a:r>
              </a:p>
            </p:txBody>
          </p:sp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2CA229F-427B-8FF3-4D6B-08607662FF8C}"/>
                </a:ext>
              </a:extLst>
            </p:cNvPr>
            <p:cNvGrpSpPr/>
            <p:nvPr/>
          </p:nvGrpSpPr>
          <p:grpSpPr>
            <a:xfrm>
              <a:off x="5652120" y="2897145"/>
              <a:ext cx="2952328" cy="412361"/>
              <a:chOff x="1269" y="0"/>
              <a:chExt cx="2661756" cy="1208923"/>
            </a:xfrm>
            <a:noFill/>
          </p:grpSpPr>
          <p:sp>
            <p:nvSpPr>
              <p:cNvPr id="95" name="Rechteck: abgerundete Ecken 94">
                <a:extLst>
                  <a:ext uri="{FF2B5EF4-FFF2-40B4-BE49-F238E27FC236}">
                    <a16:creationId xmlns:a16="http://schemas.microsoft.com/office/drawing/2014/main" id="{11073F28-7FE7-6D14-8FDB-96F9AD84850E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hteck: abgerundete Ecken 4">
                <a:extLst>
                  <a:ext uri="{FF2B5EF4-FFF2-40B4-BE49-F238E27FC236}">
                    <a16:creationId xmlns:a16="http://schemas.microsoft.com/office/drawing/2014/main" id="{A3EB251A-3E9F-6433-59DF-5BFB0747B6EA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35 Mio. €</a:t>
                </a:r>
              </a:p>
            </p:txBody>
          </p:sp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A09D7085-0B0B-66C1-4739-FF0E5DAE14F5}"/>
              </a:ext>
            </a:extLst>
          </p:cNvPr>
          <p:cNvGrpSpPr/>
          <p:nvPr/>
        </p:nvGrpSpPr>
        <p:grpSpPr>
          <a:xfrm>
            <a:off x="486088" y="5060302"/>
            <a:ext cx="7672455" cy="1619468"/>
            <a:chOff x="217674" y="4579800"/>
            <a:chExt cx="8539682" cy="1873534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2DD61502-203A-CE7C-A654-DC70E73823D9}"/>
                </a:ext>
              </a:extLst>
            </p:cNvPr>
            <p:cNvGrpSpPr/>
            <p:nvPr/>
          </p:nvGrpSpPr>
          <p:grpSpPr>
            <a:xfrm>
              <a:off x="217674" y="4579800"/>
              <a:ext cx="8539682" cy="1873534"/>
              <a:chOff x="1269" y="35408"/>
              <a:chExt cx="2661756" cy="1173514"/>
            </a:xfrm>
            <a:noFill/>
          </p:grpSpPr>
          <p:sp>
            <p:nvSpPr>
              <p:cNvPr id="115" name="Rechteck: abgerundete Ecken 114">
                <a:extLst>
                  <a:ext uri="{FF2B5EF4-FFF2-40B4-BE49-F238E27FC236}">
                    <a16:creationId xmlns:a16="http://schemas.microsoft.com/office/drawing/2014/main" id="{3A07B820-988C-2BD8-DAE3-C66BE3B61E01}"/>
                  </a:ext>
                </a:extLst>
              </p:cNvPr>
              <p:cNvSpPr/>
              <p:nvPr/>
            </p:nvSpPr>
            <p:spPr>
              <a:xfrm>
                <a:off x="1269" y="100794"/>
                <a:ext cx="2661756" cy="1108128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Rechteck: abgerundete Ecken 4">
                <a:extLst>
                  <a:ext uri="{FF2B5EF4-FFF2-40B4-BE49-F238E27FC236}">
                    <a16:creationId xmlns:a16="http://schemas.microsoft.com/office/drawing/2014/main" id="{F368F89D-D372-A637-08FB-ECE679BC4ED1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b="1" dirty="0">
                    <a:solidFill>
                      <a:srgbClr val="5B6770"/>
                    </a:solidFill>
                  </a:rPr>
                  <a:t>Netzdaten</a:t>
                </a:r>
                <a:endParaRPr lang="de-DE" b="1" kern="1200" dirty="0">
                  <a:solidFill>
                    <a:srgbClr val="5B6770"/>
                  </a:solidFill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935D91F0-AEED-6DE3-DDCF-A5F4F8B2AA23}"/>
                </a:ext>
              </a:extLst>
            </p:cNvPr>
            <p:cNvGrpSpPr/>
            <p:nvPr/>
          </p:nvGrpSpPr>
          <p:grpSpPr>
            <a:xfrm>
              <a:off x="2323034" y="4772151"/>
              <a:ext cx="2808312" cy="586177"/>
              <a:chOff x="1269" y="279722"/>
              <a:chExt cx="2661756" cy="1060538"/>
            </a:xfrm>
            <a:noFill/>
          </p:grpSpPr>
          <p:sp>
            <p:nvSpPr>
              <p:cNvPr id="113" name="Rechteck: abgerundete Ecken 112">
                <a:extLst>
                  <a:ext uri="{FF2B5EF4-FFF2-40B4-BE49-F238E27FC236}">
                    <a16:creationId xmlns:a16="http://schemas.microsoft.com/office/drawing/2014/main" id="{0C26E08D-7C92-3AC2-FB6D-C13951C196DE}"/>
                  </a:ext>
                </a:extLst>
              </p:cNvPr>
              <p:cNvSpPr/>
              <p:nvPr/>
            </p:nvSpPr>
            <p:spPr>
              <a:xfrm>
                <a:off x="1269" y="279722"/>
                <a:ext cx="2661756" cy="1060538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Rechteck: abgerundete Ecken 4">
                <a:extLst>
                  <a:ext uri="{FF2B5EF4-FFF2-40B4-BE49-F238E27FC236}">
                    <a16:creationId xmlns:a16="http://schemas.microsoft.com/office/drawing/2014/main" id="{32BF2A15-6D4E-F1A9-72F1-2C122BBC0EFF}"/>
                  </a:ext>
                </a:extLst>
              </p:cNvPr>
              <p:cNvSpPr txBox="1"/>
              <p:nvPr/>
            </p:nvSpPr>
            <p:spPr>
              <a:xfrm>
                <a:off x="36677" y="451972"/>
                <a:ext cx="2590940" cy="888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Wasser: 600 km </a:t>
                </a:r>
              </a:p>
            </p:txBody>
          </p:sp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563B932E-D92A-C2E1-8431-06EE146200DF}"/>
                </a:ext>
              </a:extLst>
            </p:cNvPr>
            <p:cNvGrpSpPr/>
            <p:nvPr/>
          </p:nvGrpSpPr>
          <p:grpSpPr>
            <a:xfrm>
              <a:off x="5652120" y="4758611"/>
              <a:ext cx="2952328" cy="932937"/>
              <a:chOff x="1269" y="76477"/>
              <a:chExt cx="2661756" cy="1644652"/>
            </a:xfrm>
            <a:noFill/>
          </p:grpSpPr>
          <p:sp>
            <p:nvSpPr>
              <p:cNvPr id="111" name="Rechteck: abgerundete Ecken 110">
                <a:extLst>
                  <a:ext uri="{FF2B5EF4-FFF2-40B4-BE49-F238E27FC236}">
                    <a16:creationId xmlns:a16="http://schemas.microsoft.com/office/drawing/2014/main" id="{9CE23391-724A-58EA-2908-937F54BF81AA}"/>
                  </a:ext>
                </a:extLst>
              </p:cNvPr>
              <p:cNvSpPr/>
              <p:nvPr/>
            </p:nvSpPr>
            <p:spPr>
              <a:xfrm>
                <a:off x="1269" y="76477"/>
                <a:ext cx="2661756" cy="1497796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12" name="Rechteck: abgerundete Ecken 4">
                <a:extLst>
                  <a:ext uri="{FF2B5EF4-FFF2-40B4-BE49-F238E27FC236}">
                    <a16:creationId xmlns:a16="http://schemas.microsoft.com/office/drawing/2014/main" id="{5346C876-66CD-8022-87D6-9DD580ECC7EB}"/>
                  </a:ext>
                </a:extLst>
              </p:cNvPr>
              <p:cNvSpPr txBox="1"/>
              <p:nvPr/>
            </p:nvSpPr>
            <p:spPr>
              <a:xfrm>
                <a:off x="36677" y="122076"/>
                <a:ext cx="2590940" cy="15990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Strom: MS 300 km; </a:t>
                </a:r>
                <a:br>
                  <a:rPr lang="de-DE" kern="1200" dirty="0">
                    <a:solidFill>
                      <a:srgbClr val="5B6770"/>
                    </a:solidFill>
                  </a:rPr>
                </a:br>
                <a:r>
                  <a:rPr lang="de-DE" kern="1200" dirty="0">
                    <a:solidFill>
                      <a:srgbClr val="5B6770"/>
                    </a:solidFill>
                  </a:rPr>
                  <a:t>NS 410 km</a:t>
                </a:r>
              </a:p>
            </p:txBody>
          </p:sp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F92E76F8-34C4-5CB7-D1D7-02EB040DAF46}"/>
                </a:ext>
              </a:extLst>
            </p:cNvPr>
            <p:cNvGrpSpPr/>
            <p:nvPr/>
          </p:nvGrpSpPr>
          <p:grpSpPr>
            <a:xfrm>
              <a:off x="2323034" y="5432748"/>
              <a:ext cx="2808312" cy="964058"/>
              <a:chOff x="1269" y="0"/>
              <a:chExt cx="2661756" cy="1208923"/>
            </a:xfrm>
            <a:noFill/>
          </p:grpSpPr>
          <p:sp>
            <p:nvSpPr>
              <p:cNvPr id="109" name="Rechteck: abgerundete Ecken 108">
                <a:extLst>
                  <a:ext uri="{FF2B5EF4-FFF2-40B4-BE49-F238E27FC236}">
                    <a16:creationId xmlns:a16="http://schemas.microsoft.com/office/drawing/2014/main" id="{F662D391-A0AF-E4FE-77AE-A8699117A33F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Rechteck: abgerundete Ecken 4">
                <a:extLst>
                  <a:ext uri="{FF2B5EF4-FFF2-40B4-BE49-F238E27FC236}">
                    <a16:creationId xmlns:a16="http://schemas.microsoft.com/office/drawing/2014/main" id="{A7C27A18-1533-808F-3A35-D1A2972631ED}"/>
                  </a:ext>
                </a:extLst>
              </p:cNvPr>
              <p:cNvSpPr txBox="1"/>
              <p:nvPr/>
            </p:nvSpPr>
            <p:spPr>
              <a:xfrm>
                <a:off x="36677" y="35409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Abwasser: SW-FG 230 km; SW-DL 132 km; </a:t>
                </a:r>
                <a:br>
                  <a:rPr lang="de-DE" kern="1200" dirty="0">
                    <a:solidFill>
                      <a:srgbClr val="5B6770"/>
                    </a:solidFill>
                  </a:rPr>
                </a:br>
                <a:r>
                  <a:rPr lang="de-DE" kern="1200" dirty="0">
                    <a:solidFill>
                      <a:srgbClr val="5B6770"/>
                    </a:solidFill>
                  </a:rPr>
                  <a:t>RW 96 km</a:t>
                </a: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32DFEDE4-9E36-21A3-C81D-271BA4B1212A}"/>
                </a:ext>
              </a:extLst>
            </p:cNvPr>
            <p:cNvGrpSpPr/>
            <p:nvPr/>
          </p:nvGrpSpPr>
          <p:grpSpPr>
            <a:xfrm>
              <a:off x="5652120" y="5728209"/>
              <a:ext cx="2952328" cy="663433"/>
              <a:chOff x="1269" y="275566"/>
              <a:chExt cx="2661756" cy="1169554"/>
            </a:xfrm>
            <a:noFill/>
          </p:grpSpPr>
          <p:sp>
            <p:nvSpPr>
              <p:cNvPr id="107" name="Rechteck: abgerundete Ecken 106">
                <a:extLst>
                  <a:ext uri="{FF2B5EF4-FFF2-40B4-BE49-F238E27FC236}">
                    <a16:creationId xmlns:a16="http://schemas.microsoft.com/office/drawing/2014/main" id="{285E5313-6AC2-5D8C-62A8-F7035EF0C42C}"/>
                  </a:ext>
                </a:extLst>
              </p:cNvPr>
              <p:cNvSpPr/>
              <p:nvPr/>
            </p:nvSpPr>
            <p:spPr>
              <a:xfrm>
                <a:off x="1269" y="275566"/>
                <a:ext cx="2661756" cy="1161890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Rechteck: abgerundete Ecken 4">
                <a:extLst>
                  <a:ext uri="{FF2B5EF4-FFF2-40B4-BE49-F238E27FC236}">
                    <a16:creationId xmlns:a16="http://schemas.microsoft.com/office/drawing/2014/main" id="{FEC39AEB-23C3-A0E2-00D4-5F58121A5C4D}"/>
                  </a:ext>
                </a:extLst>
              </p:cNvPr>
              <p:cNvSpPr txBox="1"/>
              <p:nvPr/>
            </p:nvSpPr>
            <p:spPr>
              <a:xfrm>
                <a:off x="36677" y="307012"/>
                <a:ext cx="2590940" cy="11381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Gas: 360 km</a:t>
                </a:r>
              </a:p>
            </p:txBody>
          </p:sp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CC9A65F4-E690-1F64-5776-845398388667}"/>
              </a:ext>
            </a:extLst>
          </p:cNvPr>
          <p:cNvGrpSpPr/>
          <p:nvPr/>
        </p:nvGrpSpPr>
        <p:grpSpPr>
          <a:xfrm>
            <a:off x="486088" y="4141978"/>
            <a:ext cx="7672455" cy="943206"/>
            <a:chOff x="202251" y="3645024"/>
            <a:chExt cx="8539682" cy="1091178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3003A22C-DA53-76CF-10FB-70169A0D0EA5}"/>
                </a:ext>
              </a:extLst>
            </p:cNvPr>
            <p:cNvGrpSpPr/>
            <p:nvPr/>
          </p:nvGrpSpPr>
          <p:grpSpPr>
            <a:xfrm>
              <a:off x="202251" y="3645024"/>
              <a:ext cx="8539682" cy="1091178"/>
              <a:chOff x="1269" y="0"/>
              <a:chExt cx="2661756" cy="1208923"/>
            </a:xfrm>
            <a:noFill/>
          </p:grpSpPr>
          <p:sp>
            <p:nvSpPr>
              <p:cNvPr id="131" name="Rechteck: abgerundete Ecken 130">
                <a:extLst>
                  <a:ext uri="{FF2B5EF4-FFF2-40B4-BE49-F238E27FC236}">
                    <a16:creationId xmlns:a16="http://schemas.microsoft.com/office/drawing/2014/main" id="{3131DFE5-EE60-9C72-4E86-38A073977213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Rechteck: abgerundete Ecken 4">
                <a:extLst>
                  <a:ext uri="{FF2B5EF4-FFF2-40B4-BE49-F238E27FC236}">
                    <a16:creationId xmlns:a16="http://schemas.microsoft.com/office/drawing/2014/main" id="{89CC22EB-0806-CDAC-9231-C9723D7749A9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b="1" kern="1200" dirty="0">
                    <a:solidFill>
                      <a:srgbClr val="5B6770"/>
                    </a:solidFill>
                  </a:rPr>
                  <a:t>Versorgungs-</a:t>
                </a:r>
                <a:br>
                  <a:rPr lang="de-DE" b="1" kern="1200" dirty="0">
                    <a:solidFill>
                      <a:srgbClr val="5B6770"/>
                    </a:solidFill>
                  </a:rPr>
                </a:br>
                <a:r>
                  <a:rPr lang="de-DE" b="1" kern="1200" dirty="0">
                    <a:solidFill>
                      <a:srgbClr val="5B6770"/>
                    </a:solidFill>
                  </a:rPr>
                  <a:t>gebiet</a:t>
                </a:r>
              </a:p>
            </p:txBody>
          </p:sp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41068109-E8FE-5993-3264-71582BE4655B}"/>
                </a:ext>
              </a:extLst>
            </p:cNvPr>
            <p:cNvGrpSpPr/>
            <p:nvPr/>
          </p:nvGrpSpPr>
          <p:grpSpPr>
            <a:xfrm>
              <a:off x="2323034" y="3728357"/>
              <a:ext cx="2808312" cy="412361"/>
              <a:chOff x="1269" y="0"/>
              <a:chExt cx="2661756" cy="1208923"/>
            </a:xfrm>
            <a:noFill/>
          </p:grpSpPr>
          <p:sp>
            <p:nvSpPr>
              <p:cNvPr id="129" name="Rechteck: abgerundete Ecken 128">
                <a:extLst>
                  <a:ext uri="{FF2B5EF4-FFF2-40B4-BE49-F238E27FC236}">
                    <a16:creationId xmlns:a16="http://schemas.microsoft.com/office/drawing/2014/main" id="{3A46CE04-C2B5-4AE7-108F-A1BD3EBBBD79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Rechteck: abgerundete Ecken 4">
                <a:extLst>
                  <a:ext uri="{FF2B5EF4-FFF2-40B4-BE49-F238E27FC236}">
                    <a16:creationId xmlns:a16="http://schemas.microsoft.com/office/drawing/2014/main" id="{C95D0A1C-2FA3-6E52-9379-B1AD35E8F3C3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307 km²</a:t>
                </a:r>
              </a:p>
            </p:txBody>
          </p:sp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A1B91299-53AB-BC0A-0103-7970015FC9E0}"/>
                </a:ext>
              </a:extLst>
            </p:cNvPr>
            <p:cNvGrpSpPr/>
            <p:nvPr/>
          </p:nvGrpSpPr>
          <p:grpSpPr>
            <a:xfrm>
              <a:off x="5652120" y="3728357"/>
              <a:ext cx="2952328" cy="412361"/>
              <a:chOff x="1269" y="0"/>
              <a:chExt cx="2661756" cy="1208923"/>
            </a:xfrm>
            <a:noFill/>
          </p:grpSpPr>
          <p:sp>
            <p:nvSpPr>
              <p:cNvPr id="127" name="Rechteck: abgerundete Ecken 126">
                <a:extLst>
                  <a:ext uri="{FF2B5EF4-FFF2-40B4-BE49-F238E27FC236}">
                    <a16:creationId xmlns:a16="http://schemas.microsoft.com/office/drawing/2014/main" id="{DD691A71-6333-DA51-D648-ECF91B9BCB40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Rechteck: abgerundete Ecken 4">
                <a:extLst>
                  <a:ext uri="{FF2B5EF4-FFF2-40B4-BE49-F238E27FC236}">
                    <a16:creationId xmlns:a16="http://schemas.microsoft.com/office/drawing/2014/main" id="{DD4BE559-0310-4CF8-A478-85B469CF81F1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207 km³</a:t>
                </a: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ED4335B9-EF63-8857-8D6D-C15FA168D465}"/>
                </a:ext>
              </a:extLst>
            </p:cNvPr>
            <p:cNvGrpSpPr/>
            <p:nvPr/>
          </p:nvGrpSpPr>
          <p:grpSpPr>
            <a:xfrm>
              <a:off x="2329215" y="4231931"/>
              <a:ext cx="2808312" cy="412361"/>
              <a:chOff x="1269" y="0"/>
              <a:chExt cx="2661756" cy="1208923"/>
            </a:xfrm>
            <a:noFill/>
          </p:grpSpPr>
          <p:sp>
            <p:nvSpPr>
              <p:cNvPr id="125" name="Rechteck: abgerundete Ecken 124">
                <a:extLst>
                  <a:ext uri="{FF2B5EF4-FFF2-40B4-BE49-F238E27FC236}">
                    <a16:creationId xmlns:a16="http://schemas.microsoft.com/office/drawing/2014/main" id="{B63E704A-0477-7F05-5042-1021E96F8BFD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Rechteck: abgerundete Ecken 4">
                <a:extLst>
                  <a:ext uri="{FF2B5EF4-FFF2-40B4-BE49-F238E27FC236}">
                    <a16:creationId xmlns:a16="http://schemas.microsoft.com/office/drawing/2014/main" id="{CFE15F2C-5316-57BA-633E-9A2511294F32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41.000 Einwohner</a:t>
                </a:r>
              </a:p>
            </p:txBody>
          </p: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D3E94572-F4F6-E578-1DB1-9155A41B320F}"/>
                </a:ext>
              </a:extLst>
            </p:cNvPr>
            <p:cNvGrpSpPr/>
            <p:nvPr/>
          </p:nvGrpSpPr>
          <p:grpSpPr>
            <a:xfrm>
              <a:off x="5652120" y="4244009"/>
              <a:ext cx="2952328" cy="412361"/>
              <a:chOff x="1269" y="0"/>
              <a:chExt cx="2661756" cy="1208923"/>
            </a:xfrm>
            <a:noFill/>
          </p:grpSpPr>
          <p:sp>
            <p:nvSpPr>
              <p:cNvPr id="123" name="Rechteck: abgerundete Ecken 122">
                <a:extLst>
                  <a:ext uri="{FF2B5EF4-FFF2-40B4-BE49-F238E27FC236}">
                    <a16:creationId xmlns:a16="http://schemas.microsoft.com/office/drawing/2014/main" id="{ADBEEA29-0BA8-F8F0-D833-D6DADF0BC8E5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Rechteck: abgerundete Ecken 4">
                <a:extLst>
                  <a:ext uri="{FF2B5EF4-FFF2-40B4-BE49-F238E27FC236}">
                    <a16:creationId xmlns:a16="http://schemas.microsoft.com/office/drawing/2014/main" id="{A4F2C5E6-F11A-A404-725A-6019020F1296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27.000 Einwohner</a:t>
                </a:r>
              </a:p>
            </p:txBody>
          </p:sp>
        </p:grp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E05E2DF3-6846-ED57-E0A0-60111973211C}"/>
              </a:ext>
            </a:extLst>
          </p:cNvPr>
          <p:cNvGrpSpPr/>
          <p:nvPr/>
        </p:nvGrpSpPr>
        <p:grpSpPr>
          <a:xfrm>
            <a:off x="486088" y="2420888"/>
            <a:ext cx="7672455" cy="497946"/>
            <a:chOff x="499945" y="2348880"/>
            <a:chExt cx="7672455" cy="497946"/>
          </a:xfrm>
        </p:grpSpPr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4F0D8AD4-8024-90EF-12B3-A174C362DFC1}"/>
                </a:ext>
              </a:extLst>
            </p:cNvPr>
            <p:cNvGrpSpPr/>
            <p:nvPr/>
          </p:nvGrpSpPr>
          <p:grpSpPr>
            <a:xfrm>
              <a:off x="499945" y="2348880"/>
              <a:ext cx="7672455" cy="497946"/>
              <a:chOff x="1269" y="0"/>
              <a:chExt cx="2661756" cy="1208923"/>
            </a:xfrm>
            <a:noFill/>
          </p:grpSpPr>
          <p:sp>
            <p:nvSpPr>
              <p:cNvPr id="141" name="Rechteck: abgerundete Ecken 140">
                <a:extLst>
                  <a:ext uri="{FF2B5EF4-FFF2-40B4-BE49-F238E27FC236}">
                    <a16:creationId xmlns:a16="http://schemas.microsoft.com/office/drawing/2014/main" id="{159ABCAF-3D9E-DDE9-FD1D-FC03E6484267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Rechteck: abgerundete Ecken 4">
                <a:extLst>
                  <a:ext uri="{FF2B5EF4-FFF2-40B4-BE49-F238E27FC236}">
                    <a16:creationId xmlns:a16="http://schemas.microsoft.com/office/drawing/2014/main" id="{8E83C997-2FA6-94D9-9B64-581E5817D1D2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b="1" kern="1200" dirty="0">
                    <a:solidFill>
                      <a:srgbClr val="5B6770"/>
                    </a:solidFill>
                  </a:rPr>
                  <a:t>Mitarbeiter</a:t>
                </a: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04D7C7D5-805D-741B-0AB9-25FCFBE80D0F}"/>
                </a:ext>
              </a:extLst>
            </p:cNvPr>
            <p:cNvGrpSpPr/>
            <p:nvPr/>
          </p:nvGrpSpPr>
          <p:grpSpPr>
            <a:xfrm>
              <a:off x="2399489" y="2426189"/>
              <a:ext cx="2523121" cy="356442"/>
              <a:chOff x="1269" y="0"/>
              <a:chExt cx="2661756" cy="1208923"/>
            </a:xfrm>
            <a:noFill/>
          </p:grpSpPr>
          <p:sp>
            <p:nvSpPr>
              <p:cNvPr id="139" name="Rechteck: abgerundete Ecken 138">
                <a:extLst>
                  <a:ext uri="{FF2B5EF4-FFF2-40B4-BE49-F238E27FC236}">
                    <a16:creationId xmlns:a16="http://schemas.microsoft.com/office/drawing/2014/main" id="{CF04CBE1-1989-BA01-F5D4-0A8D96C720F9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0094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Rechteck: abgerundete Ecken 4">
                <a:extLst>
                  <a:ext uri="{FF2B5EF4-FFF2-40B4-BE49-F238E27FC236}">
                    <a16:creationId xmlns:a16="http://schemas.microsoft.com/office/drawing/2014/main" id="{46643517-628E-F9AE-1C13-6DAA93FBFB21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44</a:t>
                </a:r>
              </a:p>
            </p:txBody>
          </p:sp>
        </p:grpSp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F20B9A44-29B2-F831-5209-18DB545FE779}"/>
                </a:ext>
              </a:extLst>
            </p:cNvPr>
            <p:cNvGrpSpPr/>
            <p:nvPr/>
          </p:nvGrpSpPr>
          <p:grpSpPr>
            <a:xfrm>
              <a:off x="5390498" y="2419633"/>
              <a:ext cx="2652511" cy="356442"/>
              <a:chOff x="1269" y="0"/>
              <a:chExt cx="2661756" cy="1208923"/>
            </a:xfrm>
            <a:noFill/>
          </p:grpSpPr>
          <p:sp>
            <p:nvSpPr>
              <p:cNvPr id="137" name="Rechteck: abgerundete Ecken 136">
                <a:extLst>
                  <a:ext uri="{FF2B5EF4-FFF2-40B4-BE49-F238E27FC236}">
                    <a16:creationId xmlns:a16="http://schemas.microsoft.com/office/drawing/2014/main" id="{BC6C4208-6F1A-0DE3-F8C0-94F9A82F0216}"/>
                  </a:ext>
                </a:extLst>
              </p:cNvPr>
              <p:cNvSpPr/>
              <p:nvPr/>
            </p:nvSpPr>
            <p:spPr>
              <a:xfrm>
                <a:off x="1269" y="0"/>
                <a:ext cx="2661756" cy="120892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A4D65E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Rechteck: abgerundete Ecken 4">
                <a:extLst>
                  <a:ext uri="{FF2B5EF4-FFF2-40B4-BE49-F238E27FC236}">
                    <a16:creationId xmlns:a16="http://schemas.microsoft.com/office/drawing/2014/main" id="{8651790B-525B-622B-1371-9281CA30112A}"/>
                  </a:ext>
                </a:extLst>
              </p:cNvPr>
              <p:cNvSpPr txBox="1"/>
              <p:nvPr/>
            </p:nvSpPr>
            <p:spPr>
              <a:xfrm>
                <a:off x="36677" y="35408"/>
                <a:ext cx="2590940" cy="1138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kern="1200" dirty="0">
                    <a:solidFill>
                      <a:srgbClr val="5B6770"/>
                    </a:solidFill>
                  </a:rPr>
                  <a:t>75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23604-D85B-3CFF-E964-F823364A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kam es zum Projekt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5D8EB65-CF8B-E4C8-6371-C1E3ECFA3419}"/>
              </a:ext>
            </a:extLst>
          </p:cNvPr>
          <p:cNvSpPr txBox="1">
            <a:spLocks/>
          </p:cNvSpPr>
          <p:nvPr/>
        </p:nvSpPr>
        <p:spPr>
          <a:xfrm>
            <a:off x="395060" y="2033464"/>
            <a:ext cx="8353404" cy="4824536"/>
          </a:xfrm>
          <a:prstGeom prst="rect">
            <a:avLst/>
          </a:prstGeom>
        </p:spPr>
        <p:txBody>
          <a:bodyPr vert="horz" lIns="0" tIns="0" rIns="0" bIns="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4D65E"/>
              </a:buClr>
              <a:buSzPct val="110000"/>
              <a:buFont typeface="Wingdings" panose="05000000000000000000" pitchFamily="2" charset="2"/>
              <a:buNone/>
              <a:defRPr lang="de-DE" sz="2600" b="1" kern="1200" dirty="0">
                <a:solidFill>
                  <a:srgbClr val="0093B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93B2"/>
              </a:buClr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2021 - konzeptionelle Überlegungen seitens SWSE</a:t>
            </a:r>
          </a:p>
          <a:p>
            <a:pPr marL="635000" lvl="1" indent="-177800" algn="l">
              <a:lnSpc>
                <a:spcPct val="120000"/>
              </a:lnSpc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Berücksichtigung der Klimaziele der EU, BRD und Niedersachsen</a:t>
            </a:r>
          </a:p>
          <a:p>
            <a:pPr marL="635000" lvl="1" indent="-177800" algn="l">
              <a:lnSpc>
                <a:spcPct val="120000"/>
              </a:lnSpc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Klimaneutralität der SWSE und des TAV / Erstellung Klimabilanz</a:t>
            </a:r>
          </a:p>
          <a:p>
            <a:pPr marL="635000" lvl="1" indent="-177800" algn="l">
              <a:lnSpc>
                <a:spcPct val="120000"/>
              </a:lnSpc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Substitution Erdgas / Weiternutzung Erdgasnetz?</a:t>
            </a:r>
          </a:p>
          <a:p>
            <a:pPr marL="635000" lvl="1" indent="-177800" algn="l">
              <a:lnSpc>
                <a:spcPct val="120000"/>
              </a:lnSpc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Kommunale Daseinsvorsorge</a:t>
            </a:r>
          </a:p>
          <a:p>
            <a:pPr marL="635000" lvl="1" indent="-177800" algn="l">
              <a:lnSpc>
                <a:spcPct val="120000"/>
              </a:lnSpc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sz="3400" b="1" dirty="0">
                <a:solidFill>
                  <a:srgbClr val="5B6770"/>
                </a:solidFill>
              </a:rPr>
              <a:t>Zukünftige Verpflichtung zur Erstellung einer kommunalen Wärmeplanung</a:t>
            </a:r>
            <a:endParaRPr kumimoji="0" lang="de-DE" sz="3400" b="1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de-DE" sz="4200" dirty="0">
                <a:solidFill>
                  <a:srgbClr val="5B6770"/>
                </a:solidFill>
              </a:rPr>
              <a:t>2021 - Abstimmung mit den Gesellschaftern / Aufsichtsgremien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2022 - Vorstellung + Verabschiedung in den politischen Gremien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de-DE" sz="4200" dirty="0">
                <a:solidFill>
                  <a:srgbClr val="5B6770"/>
                </a:solidFill>
              </a:rPr>
              <a:t>2022 - Beantragung + Bewilligung Fördermittel (KfW-432 + N-Bank)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2023 - Ausschreibung + Vergabe Projektbegleitung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4D65E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2023 - Kick-Off / Projektstart Quartier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B111E24-C96F-735B-8B28-546B01AD8A4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4D65E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Wärmequartiere Emsbüren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28E869-B905-3138-34C0-E8BB82CB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71" y="1844824"/>
            <a:ext cx="4135212" cy="47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23652-B850-C290-21D1-BA414CA1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Wärmequartier 1 Emsbüren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F11FD3-AA2C-2A5B-D547-AACB12E6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8" y="2204864"/>
            <a:ext cx="3904779" cy="44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C5AA6-0D2F-319A-C486-9D564F84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Wärmequartier 2 Emsbüren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55FC37-650D-89A8-C811-991F0C96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988840"/>
            <a:ext cx="4291724" cy="46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WSE PPP">
  <a:themeElements>
    <a:clrScheme name="SWSE">
      <a:dk1>
        <a:srgbClr val="0092BC"/>
      </a:dk1>
      <a:lt1>
        <a:sysClr val="window" lastClr="FFFFFF"/>
      </a:lt1>
      <a:dk2>
        <a:srgbClr val="BBC2C7"/>
      </a:dk2>
      <a:lt2>
        <a:srgbClr val="FFFFFF"/>
      </a:lt2>
      <a:accent1>
        <a:srgbClr val="0094BC"/>
      </a:accent1>
      <a:accent2>
        <a:srgbClr val="A4F15E"/>
      </a:accent2>
      <a:accent3>
        <a:srgbClr val="A4F15E"/>
      </a:accent3>
      <a:accent4>
        <a:srgbClr val="BBC2C7"/>
      </a:accent4>
      <a:accent5>
        <a:srgbClr val="99A4AC"/>
      </a:accent5>
      <a:accent6>
        <a:srgbClr val="5B6770"/>
      </a:accent6>
      <a:hlink>
        <a:srgbClr val="A4F15E"/>
      </a:hlink>
      <a:folHlink>
        <a:srgbClr val="A4F15E"/>
      </a:folHlink>
    </a:clrScheme>
    <a:fontScheme name="SW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Bildschirmpräsentation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SWSE PPP</vt:lpstr>
      <vt:lpstr>Info-Veranstaltung 30.08.2023</vt:lpstr>
      <vt:lpstr>Vorstellung</vt:lpstr>
      <vt:lpstr>Vorstellung</vt:lpstr>
      <vt:lpstr>Vertriebsgebiet</vt:lpstr>
      <vt:lpstr>Zahlen – Daten - Fakten</vt:lpstr>
      <vt:lpstr>Wie kam es zum Projekt</vt:lpstr>
      <vt:lpstr>Wärmequartiere Emsbüren</vt:lpstr>
      <vt:lpstr>Wärmequartier 1 Emsbüren</vt:lpstr>
      <vt:lpstr>Wärmequartier 2 Emsbüren</vt:lpstr>
      <vt:lpstr>Wärmequartier 3 Emsbüren</vt:lpstr>
      <vt:lpstr>Zeitplan</vt:lpstr>
      <vt:lpstr>Geschätzte Kosten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NK. Klein</dc:creator>
  <cp:lastModifiedBy>Kollbach, D.</cp:lastModifiedBy>
  <cp:revision>466</cp:revision>
  <cp:lastPrinted>2015-05-11T09:35:48Z</cp:lastPrinted>
  <dcterms:created xsi:type="dcterms:W3CDTF">2011-05-13T13:51:03Z</dcterms:created>
  <dcterms:modified xsi:type="dcterms:W3CDTF">2023-08-30T15:57:47Z</dcterms:modified>
</cp:coreProperties>
</file>